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8" r:id="rId2"/>
    <p:sldId id="344" r:id="rId3"/>
    <p:sldId id="337" r:id="rId4"/>
    <p:sldId id="338" r:id="rId5"/>
    <p:sldId id="336" r:id="rId6"/>
    <p:sldId id="345" r:id="rId7"/>
    <p:sldId id="328" r:id="rId8"/>
    <p:sldId id="327" r:id="rId9"/>
    <p:sldId id="342" r:id="rId10"/>
    <p:sldId id="331" r:id="rId11"/>
    <p:sldId id="306" r:id="rId12"/>
    <p:sldId id="330" r:id="rId13"/>
    <p:sldId id="343" r:id="rId14"/>
    <p:sldId id="319" r:id="rId15"/>
    <p:sldId id="299" r:id="rId16"/>
    <p:sldId id="290" r:id="rId17"/>
    <p:sldId id="291" r:id="rId18"/>
    <p:sldId id="340" r:id="rId19"/>
    <p:sldId id="334" r:id="rId20"/>
    <p:sldId id="260" r:id="rId21"/>
    <p:sldId id="259" r:id="rId22"/>
    <p:sldId id="339" r:id="rId23"/>
    <p:sldId id="311" r:id="rId24"/>
    <p:sldId id="280" r:id="rId25"/>
    <p:sldId id="287" r:id="rId26"/>
    <p:sldId id="283" r:id="rId27"/>
    <p:sldId id="284" r:id="rId28"/>
    <p:sldId id="308" r:id="rId29"/>
    <p:sldId id="323" r:id="rId30"/>
    <p:sldId id="315" r:id="rId31"/>
    <p:sldId id="303" r:id="rId32"/>
    <p:sldId id="305" r:id="rId33"/>
    <p:sldId id="317" r:id="rId34"/>
    <p:sldId id="316" r:id="rId35"/>
    <p:sldId id="322" r:id="rId36"/>
    <p:sldId id="285" r:id="rId37"/>
    <p:sldId id="286" r:id="rId38"/>
    <p:sldId id="292" r:id="rId39"/>
    <p:sldId id="307" r:id="rId40"/>
    <p:sldId id="278" r:id="rId41"/>
    <p:sldId id="265" r:id="rId42"/>
    <p:sldId id="296" r:id="rId43"/>
    <p:sldId id="277" r:id="rId44"/>
    <p:sldId id="279" r:id="rId45"/>
    <p:sldId id="282" r:id="rId46"/>
    <p:sldId id="298" r:id="rId47"/>
    <p:sldId id="309" r:id="rId48"/>
    <p:sldId id="281" r:id="rId49"/>
    <p:sldId id="310" r:id="rId50"/>
    <p:sldId id="289" r:id="rId51"/>
    <p:sldId id="297" r:id="rId52"/>
    <p:sldId id="304" r:id="rId53"/>
    <p:sldId id="288" r:id="rId54"/>
    <p:sldId id="300" r:id="rId55"/>
    <p:sldId id="301" r:id="rId56"/>
    <p:sldId id="302" r:id="rId57"/>
    <p:sldId id="320" r:id="rId58"/>
    <p:sldId id="321" r:id="rId59"/>
    <p:sldId id="324" r:id="rId60"/>
    <p:sldId id="325" r:id="rId61"/>
    <p:sldId id="266" r:id="rId62"/>
    <p:sldId id="293" r:id="rId6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59"/>
    <p:restoredTop sz="96327"/>
  </p:normalViewPr>
  <p:slideViewPr>
    <p:cSldViewPr snapToGrid="0">
      <p:cViewPr varScale="1">
        <p:scale>
          <a:sx n="93" d="100"/>
          <a:sy n="93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09.11.23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cloud.e5.physik.tu-dortmund.de/index.php/s/J5WGYQ6wBb9ndJM" TargetMode="Externa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5222136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Constraining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production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uncertainties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heavy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mesons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via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measurement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using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- F3 -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Neste,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endParaRPr lang="de-DE" sz="3200" b="1" u="sng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SFB1491 General Assembly, Dortmund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  <p:pic>
        <p:nvPicPr>
          <p:cNvPr id="5" name="Picture 2" descr="Logo Cosmic Interacting Matters">
            <a:extLst>
              <a:ext uri="{FF2B5EF4-FFF2-40B4-BE49-F238E27FC236}">
                <a16:creationId xmlns:a16="http://schemas.microsoft.com/office/drawing/2014/main" id="{BE0337C3-5DCF-D85F-0675-B1D1F116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32" y="95653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DF94-685B-1C2F-8419-66550D0D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F3/F4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8716-BA63-26AC-224B-2BFD62DC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F3 (“Prompt lepton production in hadronic interactions”)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F4 (“Cross sections and hadronic interactions in particle- and </a:t>
            </a:r>
            <a:r>
              <a:rPr lang="en-GB" dirty="0" err="1"/>
              <a:t>astroparticle</a:t>
            </a:r>
            <a:r>
              <a:rPr lang="en-GB" dirty="0"/>
              <a:t> physics”)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F3.1 (W. Rhode, </a:t>
            </a:r>
            <a:r>
              <a:rPr lang="en-GB" dirty="0" err="1">
                <a:solidFill>
                  <a:srgbClr val="74B942"/>
                </a:solidFill>
              </a:rPr>
              <a:t>IceCube</a:t>
            </a:r>
            <a:r>
              <a:rPr lang="en-GB" dirty="0">
                <a:solidFill>
                  <a:srgbClr val="74B942"/>
                </a:solidFill>
              </a:rPr>
              <a:t>)</a:t>
            </a:r>
          </a:p>
          <a:p>
            <a:pPr marL="0" indent="0">
              <a:buNone/>
            </a:pPr>
            <a:r>
              <a:rPr lang="en-GB" dirty="0"/>
              <a:t>Deliverables: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Year 1/2: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Establish analysis framework for prompt muon measurement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First (preliminary) results will be produced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Upgrade MC generators for necessary comparisons and alignments to F3 and F4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Year 3/4: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Continue systematic studies for prompt muon measurement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Publication of prompt muon measurement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Further work on unifying F3/4 results for MC generators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CEDB-424E-EC52-FE81-43C9B7E9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DA5ED-F3F9-AFF2-58FE-CF984B36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E387AE1-0464-C470-06D8-BE1D7D2B5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98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First: Atmospheric prompt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 muon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1F61BF8-A49B-785A-F4F0-57952245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7F22203-2565-197A-4A98-3B9895FE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847" y="724505"/>
            <a:ext cx="5827153" cy="3641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9E2752-F673-2972-996B-1C32DE30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9185-A1B4-EC99-9859-DBFD58C6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0701404" cy="50695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 CORSIKA 7 test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Prompt identification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MCEq comparison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Few-author paper in progress (publish early 2024)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First analysis chain for prompt muon normalization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Proceed analysis…(systematics etc.)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IceCube prompt muons paper (publish early 2025)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Prompt neutrino analysis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Tagging and MCEq comparison in progress (Lars Bollmann)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Combined fit (prompt muons + neutrinos)…future plan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F3/F4 Dortmund Meeting:</a:t>
            </a:r>
          </a:p>
          <a:p>
            <a:pPr>
              <a:buFont typeface="Wingdings" pitchFamily="2" charset="2"/>
              <a:buChar char="§"/>
            </a:pPr>
            <a:r>
              <a:rPr lang="en-GB" dirty="0">
                <a:hlinkClick r:id="rId3"/>
              </a:rPr>
              <a:t>https://nextcloud.e5.physik.tu-dortmund.de/index.php/s/J5WGYQ6wBb9ndJM</a:t>
            </a:r>
            <a:endParaRPr lang="en-GB" dirty="0"/>
          </a:p>
          <a:p>
            <a:pPr>
              <a:buFont typeface="Wingdings" pitchFamily="2" charset="2"/>
              <a:buChar char="§"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87898-35B8-1019-5530-05CDFF10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1C469-67F7-2545-413E-4251872E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33E746D-7D2D-549F-85B9-8EEB7AE9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D3260-314C-8A59-A256-3D48D737A274}"/>
              </a:ext>
            </a:extLst>
          </p:cNvPr>
          <p:cNvSpPr txBox="1"/>
          <p:nvPr/>
        </p:nvSpPr>
        <p:spPr>
          <a:xfrm>
            <a:off x="5004619" y="6197959"/>
            <a:ext cx="337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 we want to use this again?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0C5027-4996-E5A7-B5B5-F99992C32614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640826" y="5958348"/>
            <a:ext cx="363793" cy="424277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404F30-E50D-86A7-435A-1FEF6E1D5691}"/>
              </a:ext>
            </a:extLst>
          </p:cNvPr>
          <p:cNvSpPr txBox="1"/>
          <p:nvPr/>
        </p:nvSpPr>
        <p:spPr>
          <a:xfrm>
            <a:off x="538480" y="90177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43C8F-C3F6-C0AF-344A-8E94032EF97B}"/>
              </a:ext>
            </a:extLst>
          </p:cNvPr>
          <p:cNvSpPr txBox="1"/>
          <p:nvPr/>
        </p:nvSpPr>
        <p:spPr>
          <a:xfrm>
            <a:off x="942284" y="1892397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547E6-EAD6-C16F-C9BF-4FFEFBA6EB20}"/>
              </a:ext>
            </a:extLst>
          </p:cNvPr>
          <p:cNvSpPr txBox="1"/>
          <p:nvPr/>
        </p:nvSpPr>
        <p:spPr>
          <a:xfrm>
            <a:off x="1000466" y="125659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B648-35BB-55A6-4C98-85A328BAA159}"/>
              </a:ext>
            </a:extLst>
          </p:cNvPr>
          <p:cNvSpPr txBox="1"/>
          <p:nvPr/>
        </p:nvSpPr>
        <p:spPr>
          <a:xfrm>
            <a:off x="995550" y="155648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9F331-CC6D-4E91-1685-7EA256BC65AB}"/>
              </a:ext>
            </a:extLst>
          </p:cNvPr>
          <p:cNvSpPr txBox="1"/>
          <p:nvPr/>
        </p:nvSpPr>
        <p:spPr>
          <a:xfrm>
            <a:off x="538346" y="226932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CD19B-67D8-1A0E-1A24-EFAEDA87887A}"/>
              </a:ext>
            </a:extLst>
          </p:cNvPr>
          <p:cNvSpPr txBox="1"/>
          <p:nvPr/>
        </p:nvSpPr>
        <p:spPr>
          <a:xfrm>
            <a:off x="504750" y="2674063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75F58-0165-4F16-32C5-EEF1D618A131}"/>
              </a:ext>
            </a:extLst>
          </p:cNvPr>
          <p:cNvSpPr txBox="1"/>
          <p:nvPr/>
        </p:nvSpPr>
        <p:spPr>
          <a:xfrm>
            <a:off x="952116" y="3808122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5AB253-830D-0EF6-0BC2-2097BF18271E}"/>
              </a:ext>
            </a:extLst>
          </p:cNvPr>
          <p:cNvCxnSpPr/>
          <p:nvPr/>
        </p:nvCxnSpPr>
        <p:spPr>
          <a:xfrm flipV="1">
            <a:off x="5972130" y="3602051"/>
            <a:ext cx="640710" cy="412142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6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70F9-B860-DC60-F6E0-50C9AC57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6A7A8-0B5A-6898-A0E0-35CFAB37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32F6B-291A-C4CF-F707-99DF12E0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11" name="Content Placeholder 10" descr="A diagram of energy transfer&#10;&#10;Description automatically generated">
            <a:extLst>
              <a:ext uri="{FF2B5EF4-FFF2-40B4-BE49-F238E27FC236}">
                <a16:creationId xmlns:a16="http://schemas.microsoft.com/office/drawing/2014/main" id="{C8A00978-9597-29A7-7B15-67E941955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87" y="578907"/>
            <a:ext cx="9358625" cy="5700185"/>
          </a:xfrm>
        </p:spPr>
      </p:pic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AF6385FD-091B-EFD3-28A5-58ACD20B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33CF142-FA46-539B-64FD-0627E45DABA3}"/>
              </a:ext>
            </a:extLst>
          </p:cNvPr>
          <p:cNvSpPr/>
          <p:nvPr/>
        </p:nvSpPr>
        <p:spPr>
          <a:xfrm rot="1754924">
            <a:off x="1088832" y="2290612"/>
            <a:ext cx="9459430" cy="2614059"/>
          </a:xfrm>
          <a:prstGeom prst="ellipse">
            <a:avLst/>
          </a:prstGeom>
          <a:noFill/>
          <a:ln w="3810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78D380-F79D-F302-F750-A359E3A51CD3}"/>
              </a:ext>
            </a:extLst>
          </p:cNvPr>
          <p:cNvSpPr/>
          <p:nvPr/>
        </p:nvSpPr>
        <p:spPr>
          <a:xfrm rot="1754924">
            <a:off x="4960886" y="3491342"/>
            <a:ext cx="1937991" cy="848758"/>
          </a:xfrm>
          <a:prstGeom prst="ellipse">
            <a:avLst/>
          </a:prstGeom>
          <a:noFill/>
          <a:ln w="3810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9510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Old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1B0F-6CAB-D859-7B5E-2205589F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5306-8054-2028-4A7B-AD7BE0F8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to move this slide?</a:t>
            </a:r>
          </a:p>
          <a:p>
            <a:r>
              <a:rPr lang="en-DE" dirty="0"/>
              <a:t>muon puzzle</a:t>
            </a:r>
          </a:p>
          <a:p>
            <a:r>
              <a:rPr lang="en-DE" dirty="0"/>
              <a:t>understand muon and neutrino flux at very high energies &gt; PeV</a:t>
            </a:r>
          </a:p>
          <a:p>
            <a:r>
              <a:rPr lang="en-DE" dirty="0"/>
              <a:t>collect data points to tune hadronic interaction models (high energies and high rapidity)</a:t>
            </a:r>
          </a:p>
          <a:p>
            <a:pPr lvl="1"/>
            <a:r>
              <a:rPr lang="en-DE" dirty="0"/>
              <a:t>see talk by hans: there are already data points?! slide 16??? </a:t>
            </a:r>
          </a:p>
          <a:p>
            <a:r>
              <a:rPr lang="en-DE" dirty="0"/>
              <a:t>pin down background to measure astrophysical source at high energies</a:t>
            </a:r>
          </a:p>
          <a:p>
            <a:endParaRPr lang="en-DE" dirty="0"/>
          </a:p>
          <a:p>
            <a:r>
              <a:rPr lang="en-DE" dirty="0"/>
              <a:t>WHAT IS OUR MAIN MOTIVATION?! STUDY OBJECTS IN THE UNIVERSE AND FUNDAMENTAL PARTICLE PHYSICS? THEN MENTION THIS MOTIVATION AT THE BEGINNING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39FD-6876-90E1-113F-A78A1C7D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139A2-2A8F-4E01-3447-BB317F4D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93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27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919D659-818C-049C-1471-DDD4B9DE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97" y="785239"/>
            <a:ext cx="6476036" cy="307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Muon bundle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Leading muon energy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(zenith/azimuth)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1BF74-1AC3-D3C2-7A4D-16DEB22FB954}"/>
              </a:ext>
            </a:extLst>
          </p:cNvPr>
          <p:cNvSpPr txBox="1"/>
          <p:nvPr/>
        </p:nvSpPr>
        <p:spPr>
          <a:xfrm>
            <a:off x="8785398" y="5570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AEFDF-2595-0039-F10F-6C04BC66C580}"/>
              </a:ext>
            </a:extLst>
          </p:cNvPr>
          <p:cNvSpPr txBox="1"/>
          <p:nvPr/>
        </p:nvSpPr>
        <p:spPr>
          <a:xfrm>
            <a:off x="5463250" y="3922811"/>
            <a:ext cx="549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Input data per DOM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mean time of all pulses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total time offset</a:t>
            </a:r>
          </a:p>
          <a:p>
            <a:pPr lvl="1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74B942"/>
                </a:solidFill>
              </a:rPr>
              <a:t>SplitInIceDSTPulsesTWCleaning6000ns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42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6267-E9F0-828D-74FE-C2C9CB96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7CB20E-4AB8-E32C-24EC-67F16219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5" r="6977" b="31102"/>
          <a:stretch/>
        </p:blipFill>
        <p:spPr>
          <a:xfrm>
            <a:off x="2022763" y="136524"/>
            <a:ext cx="8423564" cy="62427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47D8E-0B8E-A36E-6E8A-BDA1153A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7080-ECF7-EC74-4C8B-A9AE09A1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2742753-3473-70AC-E652-34D00E42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C0D61A-B5C8-14F7-D91B-DB539801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309880" y="2834994"/>
            <a:ext cx="3344175" cy="1607062"/>
          </a:xfrm>
          <a:prstGeom prst="rect">
            <a:avLst/>
          </a:prstGeom>
        </p:spPr>
      </p:pic>
      <p:pic>
        <p:nvPicPr>
          <p:cNvPr id="10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C6F3D-8B06-88CF-1A79-74BAF701B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659160" y="2834994"/>
            <a:ext cx="3271450" cy="1605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3C38E-AB1B-6F2E-D777-C7D4D1DD657B}"/>
              </a:ext>
            </a:extLst>
          </p:cNvPr>
          <p:cNvSpPr txBox="1"/>
          <p:nvPr/>
        </p:nvSpPr>
        <p:spPr>
          <a:xfrm>
            <a:off x="8846072" y="6356350"/>
            <a:ext cx="1698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accent3"/>
                </a:solidFill>
              </a:rPr>
              <a:t>Credit: Ludwig Neste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2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Prompt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2387062" y="341652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2387062" y="420305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3304877" y="505196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1441016" y="5043822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078878" y="3889670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132832" y="4676194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078878" y="4676194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3655500" y="4695574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2132832" y="4668049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17" y="1542406"/>
            <a:ext cx="5894884" cy="4830659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883051" y="1318809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413840" y="281690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378208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047138" y="336554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344863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2827117" y="1569461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191414" y="1569461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65AE3-D95D-E988-4C35-65E84A15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84" y="678337"/>
            <a:ext cx="3876636" cy="3053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E3BCB8-5571-C92A-B445-ADB29254B6E3}"/>
              </a:ext>
            </a:extLst>
          </p:cNvPr>
          <p:cNvSpPr txBox="1"/>
          <p:nvPr/>
        </p:nvSpPr>
        <p:spPr>
          <a:xfrm>
            <a:off x="8343515" y="2978552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10.1103/PhysRevD.83.054026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022991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04090"/>
            <a:ext cx="1371600" cy="111890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40480"/>
            <a:ext cx="1974170" cy="118251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716" y="3716583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319662" y="5882060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5680148" y="6325881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812382" y="444967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8680841" y="5503801"/>
            <a:ext cx="1385510" cy="10067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9695</TotalTime>
  <Words>2724</Words>
  <Application>Microsoft Macintosh PowerPoint</Application>
  <PresentationFormat>Widescreen</PresentationFormat>
  <Paragraphs>544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Constraining production uncertainties of heavy mesons via measurement of the prompt atmospheric component using IceCube  - F3 -  Ludwig Neste, Mirco Hünnefeld and Pascal Gutjahr</vt:lpstr>
      <vt:lpstr>PowerPoint Presentation</vt:lpstr>
      <vt:lpstr>Astroparticle physics</vt:lpstr>
      <vt:lpstr>Cosmic ray flux</vt:lpstr>
      <vt:lpstr>Air shower – 10 TeV</vt:lpstr>
      <vt:lpstr>Muon flux</vt:lpstr>
      <vt:lpstr>Muon flux: Prompt spectrum</vt:lpstr>
      <vt:lpstr>Prompt atmospheric muons and neutrinos</vt:lpstr>
      <vt:lpstr>Muon Puzzle and model uncertainties</vt:lpstr>
      <vt:lpstr>F3/F4 Overview</vt:lpstr>
      <vt:lpstr>First: Atmospheric prompt muons</vt:lpstr>
      <vt:lpstr>CORSIKA 7 tagging and MCEq comparison</vt:lpstr>
      <vt:lpstr>Agreement for different primary models</vt:lpstr>
      <vt:lpstr>PowerPoint Presentation</vt:lpstr>
      <vt:lpstr>Expected muons for 10 years: leading vs. bundle energy (GSF)</vt:lpstr>
      <vt:lpstr>Pseudo data sampling</vt:lpstr>
      <vt:lpstr>Poisson likelihood fit performed in leading muon energy</vt:lpstr>
      <vt:lpstr>Discovery potential and sensitivity</vt:lpstr>
      <vt:lpstr>Conclusion and outlook</vt:lpstr>
      <vt:lpstr>PowerPoint Presentation</vt:lpstr>
      <vt:lpstr>Motivation</vt:lpstr>
      <vt:lpstr>Motivation</vt:lpstr>
      <vt:lpstr>Overview</vt:lpstr>
      <vt:lpstr>CORSIKA vs. MCEq</vt:lpstr>
      <vt:lpstr>PowerPoint Presentation</vt:lpstr>
      <vt:lpstr>Leading muon energy fraction</vt:lpstr>
      <vt:lpstr>Leading muon contribution</vt:lpstr>
      <vt:lpstr>L2 Filters</vt:lpstr>
      <vt:lpstr>PowerPoint Presentation</vt:lpstr>
      <vt:lpstr>DNN Reconstructions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Test background statistics</vt:lpstr>
      <vt:lpstr>Some definitions and wording…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246</cp:revision>
  <dcterms:created xsi:type="dcterms:W3CDTF">2023-09-19T10:10:31Z</dcterms:created>
  <dcterms:modified xsi:type="dcterms:W3CDTF">2023-11-09T10:46:11Z</dcterms:modified>
</cp:coreProperties>
</file>